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7" r:id="rId3"/>
    <p:sldId id="263" r:id="rId4"/>
    <p:sldId id="264" r:id="rId5"/>
    <p:sldId id="265" r:id="rId6"/>
    <p:sldId id="269" r:id="rId7"/>
    <p:sldId id="271" r:id="rId8"/>
    <p:sldId id="272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723" autoAdjust="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715200" cy="43691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Муниципальное автономное дошкольное учреждение –детский сад комбинированного вида «Колосок»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altLang="ru-RU" b="1" dirty="0" smtClean="0"/>
          </a:p>
          <a:p>
            <a:pPr algn="ctr">
              <a:buNone/>
            </a:pPr>
            <a:endParaRPr lang="ru-RU" altLang="ru-RU" b="1" dirty="0" smtClean="0"/>
          </a:p>
          <a:p>
            <a:pPr algn="ctr">
              <a:buNone/>
            </a:pPr>
            <a:r>
              <a:rPr lang="ru-RU" altLang="ru-RU" b="1" i="1" dirty="0" smtClean="0"/>
              <a:t>Проект </a:t>
            </a:r>
            <a:br>
              <a:rPr lang="ru-RU" altLang="ru-RU" b="1" i="1" dirty="0" smtClean="0"/>
            </a:br>
            <a:r>
              <a:rPr lang="ru-RU" altLang="ru-RU" b="1" i="1" dirty="0" smtClean="0"/>
              <a:t>познавательный, творческий </a:t>
            </a:r>
            <a:br>
              <a:rPr lang="ru-RU" altLang="ru-RU" b="1" i="1" dirty="0" smtClean="0"/>
            </a:br>
            <a:r>
              <a:rPr lang="ru-RU" altLang="ru-RU" b="1" i="1" dirty="0" smtClean="0"/>
              <a:t>«Платок узорный, расписной»</a:t>
            </a:r>
          </a:p>
          <a:p>
            <a:pPr>
              <a:lnSpc>
                <a:spcPct val="90000"/>
              </a:lnSpc>
            </a:pPr>
            <a:endParaRPr lang="ru-RU" altLang="ru-RU" b="1" dirty="0" smtClean="0"/>
          </a:p>
          <a:p>
            <a:pPr>
              <a:lnSpc>
                <a:spcPct val="90000"/>
              </a:lnSpc>
            </a:pPr>
            <a:endParaRPr lang="ru-RU" altLang="ru-RU" b="1" dirty="0" smtClean="0"/>
          </a:p>
          <a:p>
            <a:pPr algn="ctr">
              <a:lnSpc>
                <a:spcPct val="90000"/>
              </a:lnSpc>
              <a:buNone/>
            </a:pPr>
            <a:r>
              <a:rPr lang="ru-RU" altLang="ru-RU" sz="2600" b="1" dirty="0" smtClean="0"/>
              <a:t>В рамках парциальной программы </a:t>
            </a:r>
          </a:p>
          <a:p>
            <a:pPr algn="ctr">
              <a:lnSpc>
                <a:spcPct val="90000"/>
              </a:lnSpc>
              <a:buNone/>
            </a:pPr>
            <a:r>
              <a:rPr lang="ru-RU" altLang="ru-RU" sz="2600" b="1" dirty="0" smtClean="0"/>
              <a:t>«Ребёнок в масштабе времени»</a:t>
            </a:r>
          </a:p>
          <a:p>
            <a:pPr algn="ctr">
              <a:lnSpc>
                <a:spcPct val="90000"/>
              </a:lnSpc>
              <a:buNone/>
            </a:pPr>
            <a:endParaRPr lang="ru-RU" altLang="ru-RU" sz="2600" b="1" dirty="0" smtClean="0"/>
          </a:p>
          <a:p>
            <a:pPr algn="ctr">
              <a:lnSpc>
                <a:spcPct val="90000"/>
              </a:lnSpc>
              <a:buNone/>
            </a:pPr>
            <a:r>
              <a:rPr lang="ru-RU" altLang="ru-RU" sz="2600" b="1" dirty="0" smtClean="0"/>
              <a:t>                                </a:t>
            </a:r>
            <a:r>
              <a:rPr lang="ru-RU" altLang="ru-RU" sz="2400" b="1" dirty="0" smtClean="0"/>
              <a:t>Подготовительная к школе </a:t>
            </a:r>
          </a:p>
          <a:p>
            <a:pPr algn="ctr">
              <a:lnSpc>
                <a:spcPct val="90000"/>
              </a:lnSpc>
              <a:buNone/>
            </a:pPr>
            <a:r>
              <a:rPr lang="ru-RU" altLang="ru-RU" sz="2400" b="1" dirty="0" smtClean="0"/>
              <a:t>                              группа №26 «Ласточка»</a:t>
            </a:r>
          </a:p>
          <a:p>
            <a:pPr algn="ctr">
              <a:lnSpc>
                <a:spcPct val="90000"/>
              </a:lnSpc>
              <a:buNone/>
            </a:pPr>
            <a:r>
              <a:rPr lang="ru-RU" altLang="ru-RU" sz="2400" b="1" dirty="0" smtClean="0"/>
              <a:t>           Ковальчук Н.С</a:t>
            </a:r>
          </a:p>
          <a:p>
            <a:pPr algn="ctr">
              <a:lnSpc>
                <a:spcPct val="90000"/>
              </a:lnSpc>
              <a:buNone/>
            </a:pPr>
            <a:r>
              <a:rPr lang="ru-RU" altLang="ru-RU" sz="2400" b="1" dirty="0" smtClean="0"/>
              <a:t>             </a:t>
            </a:r>
            <a:r>
              <a:rPr lang="ru-RU" altLang="ru-RU" sz="2400" b="1" dirty="0" err="1" smtClean="0"/>
              <a:t>Компанеец</a:t>
            </a:r>
            <a:r>
              <a:rPr lang="ru-RU" altLang="ru-RU" sz="2400" b="1" dirty="0" smtClean="0"/>
              <a:t> И.В.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848294"/>
            <a:ext cx="4572000" cy="5161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ru-RU" altLang="ru-RU" b="1" i="1" dirty="0" smtClean="0">
                <a:latin typeface="Times New Roman" pitchFamily="18" charset="0"/>
              </a:rPr>
              <a:t>Цель проекта: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ru-RU" altLang="ru-RU" b="1" dirty="0" smtClean="0">
                <a:latin typeface="Times New Roman" pitchFamily="18" charset="0"/>
              </a:rPr>
              <a:t>формирование у детей представлений о народном промысле - </a:t>
            </a:r>
            <a:r>
              <a:rPr lang="ru-RU" altLang="ru-RU" b="1" dirty="0" err="1" smtClean="0">
                <a:latin typeface="Times New Roman" pitchFamily="18" charset="0"/>
              </a:rPr>
              <a:t>Павлопосадские</a:t>
            </a:r>
            <a:r>
              <a:rPr lang="ru-RU" altLang="ru-RU" b="1" dirty="0" smtClean="0">
                <a:latin typeface="Times New Roman" pitchFamily="18" charset="0"/>
              </a:rPr>
              <a:t> платки.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ru-RU" altLang="ru-RU" b="1" i="1" dirty="0" smtClean="0">
                <a:latin typeface="Times New Roman" pitchFamily="18" charset="0"/>
              </a:rPr>
              <a:t>Задачи проекта: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ru-RU" altLang="ru-RU" b="1" dirty="0" smtClean="0">
                <a:latin typeface="Times New Roman" pitchFamily="18" charset="0"/>
              </a:rPr>
              <a:t>Способствовать формированию у детей представления о народном художественном промысле России.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ru-RU" altLang="ru-RU" b="1" dirty="0" smtClean="0">
                <a:latin typeface="Times New Roman" pitchFamily="18" charset="0"/>
              </a:rPr>
              <a:t>Формировать представления о технологии изготовления платков, о многообразии платочных изделий.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ru-RU" altLang="ru-RU" b="1" dirty="0" smtClean="0">
                <a:latin typeface="Times New Roman" pitchFamily="18" charset="0"/>
              </a:rPr>
              <a:t>3. Способствовать привлечению родителей к активному сотрудничеству с педагогами ДОУ по вопросам нравственно-эстетического развития личности ребенка.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ru-RU" altLang="ru-RU" b="1" dirty="0" smtClean="0">
                <a:latin typeface="Times New Roman" pitchFamily="18" charset="0"/>
              </a:rPr>
              <a:t>4. Воспитывать у детей нравственно-патриотические чувства, уважение к труду народных мастеров.</a:t>
            </a:r>
            <a:endParaRPr lang="ru-RU" altLang="ru-RU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/>
            </a:r>
            <a:br>
              <a:rPr lang="ru-RU" altLang="ru-RU" sz="2200" b="1" dirty="0" smtClean="0">
                <a:latin typeface="Times New Roman" pitchFamily="18" charset="0"/>
              </a:rPr>
            </a:br>
            <a:r>
              <a:rPr lang="ru-RU" altLang="ru-RU" sz="2200" b="1" dirty="0" smtClean="0">
                <a:latin typeface="Times New Roman" pitchFamily="18" charset="0"/>
              </a:rPr>
              <a:t/>
            </a:r>
            <a:br>
              <a:rPr lang="ru-RU" altLang="ru-RU" sz="2200" b="1" dirty="0" smtClean="0">
                <a:latin typeface="Times New Roman" pitchFamily="18" charset="0"/>
              </a:rPr>
            </a:br>
            <a:r>
              <a:rPr lang="ru-RU" altLang="ru-RU" sz="2200" b="1" dirty="0" smtClean="0">
                <a:latin typeface="Times New Roman" pitchFamily="18" charset="0"/>
              </a:rPr>
              <a:t/>
            </a:r>
            <a:br>
              <a:rPr lang="ru-RU" altLang="ru-RU" sz="2200" b="1" dirty="0" smtClean="0">
                <a:latin typeface="Times New Roman" pitchFamily="18" charset="0"/>
              </a:rPr>
            </a:br>
            <a:r>
              <a:rPr lang="ru-RU" altLang="ru-RU" sz="2200" b="1" dirty="0" smtClean="0">
                <a:latin typeface="Times New Roman" pitchFamily="18" charset="0"/>
              </a:rPr>
              <a:t/>
            </a:r>
            <a:br>
              <a:rPr lang="ru-RU" altLang="ru-RU" sz="2200" b="1" dirty="0" smtClean="0">
                <a:latin typeface="Times New Roman" pitchFamily="18" charset="0"/>
              </a:rPr>
            </a:br>
            <a:r>
              <a:rPr lang="ru-RU" altLang="ru-RU" sz="2200" b="1" dirty="0" smtClean="0">
                <a:latin typeface="Times New Roman" pitchFamily="18" charset="0"/>
              </a:rPr>
              <a:t/>
            </a:r>
            <a:br>
              <a:rPr lang="ru-RU" altLang="ru-RU" sz="2200" b="1" dirty="0" smtClean="0">
                <a:latin typeface="Times New Roman" pitchFamily="18" charset="0"/>
              </a:rPr>
            </a:br>
            <a:r>
              <a:rPr lang="ru-RU" altLang="ru-RU" sz="2200" b="1" dirty="0" smtClean="0">
                <a:latin typeface="Times New Roman" pitchFamily="18" charset="0"/>
              </a:rPr>
              <a:t/>
            </a:r>
            <a:br>
              <a:rPr lang="ru-RU" altLang="ru-RU" sz="2200" b="1" dirty="0" smtClean="0">
                <a:latin typeface="Times New Roman" pitchFamily="18" charset="0"/>
              </a:rPr>
            </a:br>
            <a:r>
              <a:rPr lang="ru-RU" altLang="ru-RU" sz="2200" b="1" dirty="0" smtClean="0">
                <a:latin typeface="Times New Roman" pitchFamily="18" charset="0"/>
              </a:rPr>
              <a:t/>
            </a:r>
            <a:br>
              <a:rPr lang="ru-RU" altLang="ru-RU" sz="2200" b="1" dirty="0" smtClean="0">
                <a:latin typeface="Times New Roman" pitchFamily="18" charset="0"/>
              </a:rPr>
            </a:br>
            <a:r>
              <a:rPr lang="ru-RU" altLang="ru-RU" sz="2200" b="1" dirty="0" smtClean="0">
                <a:latin typeface="Times New Roman" pitchFamily="18" charset="0"/>
              </a:rPr>
              <a:t/>
            </a:r>
            <a:br>
              <a:rPr lang="ru-RU" altLang="ru-RU" sz="2200" b="1" dirty="0" smtClean="0">
                <a:latin typeface="Times New Roman" pitchFamily="18" charset="0"/>
              </a:rPr>
            </a:br>
            <a:r>
              <a:rPr lang="ru-RU" altLang="ru-RU" sz="2200" b="1" dirty="0" smtClean="0">
                <a:latin typeface="Times New Roman" pitchFamily="18" charset="0"/>
              </a:rPr>
              <a:t/>
            </a:r>
            <a:br>
              <a:rPr lang="ru-RU" altLang="ru-RU" sz="2200" b="1" dirty="0" smtClean="0">
                <a:latin typeface="Times New Roman" pitchFamily="18" charset="0"/>
              </a:rPr>
            </a:br>
            <a:r>
              <a:rPr lang="ru-RU" altLang="ru-RU" sz="2200" b="1" dirty="0" smtClean="0">
                <a:latin typeface="Times New Roman" pitchFamily="18" charset="0"/>
              </a:rPr>
              <a:t/>
            </a:r>
            <a:br>
              <a:rPr lang="ru-RU" altLang="ru-RU" sz="2200" b="1" dirty="0" smtClean="0">
                <a:latin typeface="Times New Roman" pitchFamily="18" charset="0"/>
              </a:rPr>
            </a:br>
            <a:r>
              <a:rPr lang="ru-RU" altLang="ru-RU" sz="2200" b="1" dirty="0" smtClean="0">
                <a:latin typeface="Times New Roman" pitchFamily="18" charset="0"/>
              </a:rPr>
              <a:t/>
            </a:r>
            <a:br>
              <a:rPr lang="ru-RU" altLang="ru-RU" sz="2200" b="1" dirty="0" smtClean="0">
                <a:latin typeface="Times New Roman" pitchFamily="18" charset="0"/>
              </a:rPr>
            </a:br>
            <a:r>
              <a:rPr lang="ru-RU" altLang="ru-RU" sz="2200" b="1" dirty="0" smtClean="0">
                <a:latin typeface="Times New Roman" pitchFamily="18" charset="0"/>
              </a:rPr>
              <a:t/>
            </a:r>
            <a:br>
              <a:rPr lang="ru-RU" altLang="ru-RU" sz="2200" b="1" dirty="0" smtClean="0">
                <a:latin typeface="Times New Roman" pitchFamily="18" charset="0"/>
              </a:rPr>
            </a:br>
            <a:r>
              <a:rPr lang="ru-RU" altLang="ru-RU" sz="2200" b="1" dirty="0" smtClean="0">
                <a:latin typeface="Times New Roman" pitchFamily="18" charset="0"/>
              </a:rPr>
              <a:t/>
            </a:r>
            <a:br>
              <a:rPr lang="ru-RU" altLang="ru-RU" sz="2200" b="1" dirty="0" smtClean="0">
                <a:latin typeface="Times New Roman" pitchFamily="18" charset="0"/>
              </a:rPr>
            </a:br>
            <a:r>
              <a:rPr lang="ru-RU" altLang="ru-RU" sz="2200" b="1" dirty="0" smtClean="0">
                <a:latin typeface="Times New Roman" pitchFamily="18" charset="0"/>
              </a:rPr>
              <a:t/>
            </a:r>
            <a:br>
              <a:rPr lang="ru-RU" altLang="ru-RU" sz="2200" b="1" dirty="0" smtClean="0">
                <a:latin typeface="Times New Roman" pitchFamily="18" charset="0"/>
              </a:rPr>
            </a:br>
            <a:r>
              <a:rPr lang="ru-RU" altLang="ru-RU" sz="2200" b="1" dirty="0" smtClean="0">
                <a:latin typeface="Times New Roman" pitchFamily="18" charset="0"/>
              </a:rPr>
              <a:t/>
            </a:r>
            <a:br>
              <a:rPr lang="ru-RU" altLang="ru-RU" sz="2200" b="1" dirty="0" smtClean="0">
                <a:latin typeface="Times New Roman" pitchFamily="18" charset="0"/>
              </a:rPr>
            </a:br>
            <a:r>
              <a:rPr lang="ru-RU" altLang="ru-RU" sz="2200" b="1" dirty="0" smtClean="0">
                <a:latin typeface="Times New Roman" pitchFamily="18" charset="0"/>
              </a:rPr>
              <a:t/>
            </a:r>
            <a:br>
              <a:rPr lang="ru-RU" altLang="ru-RU" sz="2200" b="1" dirty="0" smtClean="0">
                <a:latin typeface="Times New Roman" pitchFamily="18" charset="0"/>
              </a:rPr>
            </a:br>
            <a:r>
              <a:rPr lang="ru-RU" altLang="ru-RU" sz="2200" b="1" dirty="0" smtClean="0">
                <a:latin typeface="Times New Roman" pitchFamily="18" charset="0"/>
              </a:rPr>
              <a:t/>
            </a:r>
            <a:br>
              <a:rPr lang="ru-RU" altLang="ru-RU" sz="2200" b="1" dirty="0" smtClean="0">
                <a:latin typeface="Times New Roman" pitchFamily="18" charset="0"/>
              </a:rPr>
            </a:br>
            <a:r>
              <a:rPr lang="ru-RU" altLang="ru-RU" sz="2200" b="1" dirty="0" smtClean="0">
                <a:latin typeface="Times New Roman" pitchFamily="18" charset="0"/>
              </a:rPr>
              <a:t/>
            </a:r>
            <a:br>
              <a:rPr lang="ru-RU" altLang="ru-RU" sz="2200" b="1" dirty="0" smtClean="0">
                <a:latin typeface="Times New Roman" pitchFamily="18" charset="0"/>
              </a:rPr>
            </a:br>
            <a:r>
              <a:rPr lang="ru-RU" altLang="ru-RU" sz="2200" b="1" dirty="0" smtClean="0">
                <a:latin typeface="Times New Roman" pitchFamily="18" charset="0"/>
              </a:rPr>
              <a:t/>
            </a:r>
            <a:br>
              <a:rPr lang="ru-RU" altLang="ru-RU" sz="2200" b="1" dirty="0" smtClean="0">
                <a:latin typeface="Times New Roman" pitchFamily="18" charset="0"/>
              </a:rPr>
            </a:br>
            <a:r>
              <a:rPr lang="ru-RU" altLang="ru-RU" sz="2000" b="1" dirty="0" smtClean="0">
                <a:latin typeface="Times New Roman" pitchFamily="18" charset="0"/>
              </a:rPr>
              <a:t>Тип проекта:  краткосрочный (срок реализации –</a:t>
            </a:r>
            <a:br>
              <a:rPr lang="ru-RU" altLang="ru-RU" sz="2000" b="1" dirty="0" smtClean="0">
                <a:latin typeface="Times New Roman" pitchFamily="18" charset="0"/>
              </a:rPr>
            </a:br>
            <a:r>
              <a:rPr lang="ru-RU" altLang="ru-RU" sz="2000" b="1" dirty="0" smtClean="0">
                <a:latin typeface="Times New Roman" pitchFamily="18" charset="0"/>
              </a:rPr>
              <a:t>04.10.- 15.10.2021, групповой, познавательный, творческий).</a:t>
            </a:r>
            <a:br>
              <a:rPr lang="ru-RU" altLang="ru-RU" sz="2000" b="1" dirty="0" smtClean="0">
                <a:latin typeface="Times New Roman" pitchFamily="18" charset="0"/>
              </a:rPr>
            </a:br>
            <a:r>
              <a:rPr lang="ru-RU" altLang="ru-RU" sz="2000" b="1" dirty="0" smtClean="0">
                <a:latin typeface="Times New Roman" pitchFamily="18" charset="0"/>
              </a:rPr>
              <a:t>  Участники проекта: воспитатели, дети подготовительной</a:t>
            </a:r>
            <a:br>
              <a:rPr lang="ru-RU" altLang="ru-RU" sz="2000" b="1" dirty="0" smtClean="0">
                <a:latin typeface="Times New Roman" pitchFamily="18" charset="0"/>
              </a:rPr>
            </a:br>
            <a:r>
              <a:rPr lang="ru-RU" altLang="ru-RU" sz="2000" b="1" dirty="0" smtClean="0">
                <a:latin typeface="Times New Roman" pitchFamily="18" charset="0"/>
              </a:rPr>
              <a:t> к школе группы и их родители.</a:t>
            </a:r>
            <a:br>
              <a:rPr lang="ru-RU" altLang="ru-RU" sz="2000" b="1" dirty="0" smtClean="0">
                <a:latin typeface="Times New Roman" pitchFamily="18" charset="0"/>
              </a:rPr>
            </a:br>
            <a:r>
              <a:rPr lang="ru-RU" altLang="ru-RU" sz="2000" b="1" dirty="0" smtClean="0">
                <a:latin typeface="Times New Roman" pitchFamily="18" charset="0"/>
              </a:rPr>
              <a:t>Планируемые результаты:</a:t>
            </a:r>
            <a:br>
              <a:rPr lang="ru-RU" altLang="ru-RU" sz="2000" b="1" dirty="0" smtClean="0">
                <a:latin typeface="Times New Roman" pitchFamily="18" charset="0"/>
              </a:rPr>
            </a:br>
            <a:r>
              <a:rPr lang="ru-RU" altLang="ru-RU" sz="2000" b="1" dirty="0" smtClean="0">
                <a:latin typeface="Times New Roman" pitchFamily="18" charset="0"/>
              </a:rPr>
              <a:t/>
            </a:r>
            <a:br>
              <a:rPr lang="ru-RU" altLang="ru-RU" sz="2000" b="1" dirty="0" smtClean="0">
                <a:latin typeface="Times New Roman" pitchFamily="18" charset="0"/>
              </a:rPr>
            </a:br>
            <a:r>
              <a:rPr lang="ru-RU" altLang="ru-RU" sz="2000" b="1" dirty="0" smtClean="0">
                <a:latin typeface="Times New Roman" pitchFamily="18" charset="0"/>
              </a:rPr>
              <a:t>Дети:</a:t>
            </a:r>
            <a:br>
              <a:rPr lang="ru-RU" altLang="ru-RU" sz="2000" b="1" dirty="0" smtClean="0">
                <a:latin typeface="Times New Roman" pitchFamily="18" charset="0"/>
              </a:rPr>
            </a:br>
            <a:r>
              <a:rPr lang="ru-RU" altLang="ru-RU" sz="2000" b="1" dirty="0" smtClean="0">
                <a:latin typeface="Times New Roman" pitchFamily="18" charset="0"/>
              </a:rPr>
              <a:t>- формирование у детей представлений о </a:t>
            </a:r>
            <a:r>
              <a:rPr lang="ru-RU" altLang="ru-RU" sz="2000" b="1" dirty="0" err="1" smtClean="0">
                <a:latin typeface="Times New Roman" pitchFamily="18" charset="0"/>
              </a:rPr>
              <a:t>Павлопосадских</a:t>
            </a:r>
            <a:r>
              <a:rPr lang="ru-RU" altLang="ru-RU" sz="2000" b="1" dirty="0" smtClean="0">
                <a:latin typeface="Times New Roman" pitchFamily="18" charset="0"/>
              </a:rPr>
              <a:t/>
            </a:r>
            <a:br>
              <a:rPr lang="ru-RU" altLang="ru-RU" sz="2000" b="1" dirty="0" smtClean="0">
                <a:latin typeface="Times New Roman" pitchFamily="18" charset="0"/>
              </a:rPr>
            </a:br>
            <a:r>
              <a:rPr lang="ru-RU" altLang="ru-RU" sz="2000" b="1" dirty="0" smtClean="0">
                <a:latin typeface="Times New Roman" pitchFamily="18" charset="0"/>
              </a:rPr>
              <a:t>               платках, как об одном из видов декоративно –</a:t>
            </a:r>
            <a:br>
              <a:rPr lang="ru-RU" altLang="ru-RU" sz="2000" b="1" dirty="0" smtClean="0">
                <a:latin typeface="Times New Roman" pitchFamily="18" charset="0"/>
              </a:rPr>
            </a:br>
            <a:r>
              <a:rPr lang="ru-RU" altLang="ru-RU" sz="2000" b="1" dirty="0" smtClean="0">
                <a:latin typeface="Times New Roman" pitchFamily="18" charset="0"/>
              </a:rPr>
              <a:t> прикладного творчества</a:t>
            </a:r>
            <a:br>
              <a:rPr lang="ru-RU" altLang="ru-RU" sz="2000" b="1" dirty="0" smtClean="0">
                <a:latin typeface="Times New Roman" pitchFamily="18" charset="0"/>
              </a:rPr>
            </a:br>
            <a:r>
              <a:rPr lang="ru-RU" altLang="ru-RU" sz="2000" b="1" dirty="0" smtClean="0">
                <a:latin typeface="Times New Roman" pitchFamily="18" charset="0"/>
              </a:rPr>
              <a:t>    -  формирование у детей знаний об истории</a:t>
            </a:r>
            <a:br>
              <a:rPr lang="ru-RU" altLang="ru-RU" sz="2000" b="1" dirty="0" smtClean="0">
                <a:latin typeface="Times New Roman" pitchFamily="18" charset="0"/>
              </a:rPr>
            </a:br>
            <a:r>
              <a:rPr lang="ru-RU" altLang="ru-RU" sz="2000" b="1" dirty="0" smtClean="0">
                <a:latin typeface="Times New Roman" pitchFamily="18" charset="0"/>
              </a:rPr>
              <a:t> промысла, об особенностях цветочных узоров;</a:t>
            </a:r>
            <a:br>
              <a:rPr lang="ru-RU" altLang="ru-RU" sz="2000" b="1" dirty="0" smtClean="0">
                <a:latin typeface="Times New Roman" pitchFamily="18" charset="0"/>
              </a:rPr>
            </a:br>
            <a:r>
              <a:rPr lang="ru-RU" altLang="ru-RU" sz="2000" b="1" dirty="0" smtClean="0">
                <a:latin typeface="Times New Roman" pitchFamily="18" charset="0"/>
              </a:rPr>
              <a:t>- воспитание у детей патриотических чувств.</a:t>
            </a:r>
            <a:br>
              <a:rPr lang="ru-RU" altLang="ru-RU" sz="2000" b="1" dirty="0" smtClean="0">
                <a:latin typeface="Times New Roman" pitchFamily="18" charset="0"/>
              </a:rPr>
            </a:br>
            <a:r>
              <a:rPr lang="ru-RU" altLang="ru-RU" sz="2000" b="1" dirty="0" smtClean="0">
                <a:latin typeface="Times New Roman" pitchFamily="18" charset="0"/>
              </a:rPr>
              <a:t/>
            </a:r>
            <a:br>
              <a:rPr lang="ru-RU" altLang="ru-RU" sz="2000" b="1" dirty="0" smtClean="0">
                <a:latin typeface="Times New Roman" pitchFamily="18" charset="0"/>
              </a:rPr>
            </a:br>
            <a:r>
              <a:rPr lang="ru-RU" altLang="ru-RU" sz="2000" b="1" dirty="0" smtClean="0">
                <a:latin typeface="Times New Roman" pitchFamily="18" charset="0"/>
              </a:rPr>
              <a:t>Родители:</a:t>
            </a:r>
            <a:br>
              <a:rPr lang="ru-RU" altLang="ru-RU" sz="2000" b="1" dirty="0" smtClean="0">
                <a:latin typeface="Times New Roman" pitchFamily="18" charset="0"/>
              </a:rPr>
            </a:br>
            <a:r>
              <a:rPr lang="ru-RU" altLang="ru-RU" sz="2000" b="1" dirty="0" smtClean="0">
                <a:latin typeface="Times New Roman" pitchFamily="18" charset="0"/>
              </a:rPr>
              <a:t>• активное участие в оформлении выставки платков;</a:t>
            </a:r>
            <a:br>
              <a:rPr lang="ru-RU" altLang="ru-RU" sz="2000" b="1" dirty="0" smtClean="0">
                <a:latin typeface="Times New Roman" pitchFamily="18" charset="0"/>
              </a:rPr>
            </a:br>
            <a:r>
              <a:rPr lang="ru-RU" altLang="ru-RU" sz="2000" b="1" dirty="0" smtClean="0">
                <a:latin typeface="Times New Roman" pitchFamily="18" charset="0"/>
              </a:rPr>
              <a:t>      • развитие у родителей интереса к совместным </a:t>
            </a:r>
            <a:br>
              <a:rPr lang="ru-RU" altLang="ru-RU" sz="2000" b="1" dirty="0" smtClean="0">
                <a:latin typeface="Times New Roman" pitchFamily="18" charset="0"/>
              </a:rPr>
            </a:br>
            <a:r>
              <a:rPr lang="ru-RU" altLang="ru-RU" sz="2000" b="1" dirty="0" smtClean="0">
                <a:latin typeface="Times New Roman" pitchFamily="18" charset="0"/>
              </a:rPr>
              <a:t>    занятиям с детьми, к знакомству с народным</a:t>
            </a:r>
            <a:br>
              <a:rPr lang="ru-RU" altLang="ru-RU" sz="2000" b="1" dirty="0" smtClean="0">
                <a:latin typeface="Times New Roman" pitchFamily="18" charset="0"/>
              </a:rPr>
            </a:br>
            <a:r>
              <a:rPr lang="ru-RU" altLang="ru-RU" sz="2000" b="1" dirty="0" smtClean="0">
                <a:latin typeface="Times New Roman" pitchFamily="18" charset="0"/>
              </a:rPr>
              <a:t> творчеством.</a:t>
            </a:r>
            <a:br>
              <a:rPr lang="ru-RU" altLang="ru-RU" sz="2000" b="1" dirty="0" smtClean="0">
                <a:latin typeface="Times New Roman" pitchFamily="18" charset="0"/>
              </a:rPr>
            </a:b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6660232" y="6525344"/>
            <a:ext cx="1306488" cy="14401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 smtClean="0">
                <a:latin typeface="Times New Roman" pitchFamily="18" charset="0"/>
              </a:rPr>
              <a:t/>
            </a:r>
            <a:br>
              <a:rPr lang="ru-RU" altLang="ru-RU" b="1" dirty="0" smtClean="0">
                <a:latin typeface="Times New Roman" pitchFamily="18" charset="0"/>
              </a:rPr>
            </a:br>
            <a:r>
              <a:rPr lang="ru-RU" altLang="ru-RU" b="1" dirty="0" smtClean="0">
                <a:latin typeface="Times New Roman" pitchFamily="18" charset="0"/>
              </a:rPr>
              <a:t>Подготовительный </a:t>
            </a:r>
            <a:br>
              <a:rPr lang="ru-RU" altLang="ru-RU" b="1" dirty="0" smtClean="0">
                <a:latin typeface="Times New Roman" pitchFamily="18" charset="0"/>
              </a:rPr>
            </a:br>
            <a:r>
              <a:rPr lang="ru-RU" altLang="ru-RU" b="1" dirty="0" smtClean="0">
                <a:latin typeface="Times New Roman" pitchFamily="18" charset="0"/>
              </a:rPr>
              <a:t>этап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916832"/>
            <a:ext cx="6048672" cy="420933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altLang="ru-RU" sz="2100" b="1" dirty="0" smtClean="0">
                <a:latin typeface="Times New Roman" pitchFamily="18" charset="0"/>
              </a:rPr>
              <a:t>     1. Оформление выставки платков.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sz="2100" b="1" dirty="0" smtClean="0">
                <a:latin typeface="Times New Roman" pitchFamily="18" charset="0"/>
              </a:rPr>
              <a:t>     2.Подбор наглядно-дидактического материала (фотоальбом «Русский народный костюм» с элементами </a:t>
            </a:r>
            <a:r>
              <a:rPr lang="ru-RU" altLang="ru-RU" sz="2100" b="1" dirty="0" err="1" smtClean="0">
                <a:latin typeface="Times New Roman" pitchFamily="18" charset="0"/>
              </a:rPr>
              <a:t>павлопосадской</a:t>
            </a:r>
            <a:r>
              <a:rPr lang="ru-RU" altLang="ru-RU" sz="2100" b="1" dirty="0" smtClean="0">
                <a:latin typeface="Times New Roman" pitchFamily="18" charset="0"/>
              </a:rPr>
              <a:t> росписи).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sz="2100" b="1" dirty="0" smtClean="0">
                <a:latin typeface="Times New Roman" pitchFamily="18" charset="0"/>
              </a:rPr>
              <a:t>       3. Подготовка материалов для организации творческой деятельности детей.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sz="2100" b="1" dirty="0" smtClean="0">
                <a:latin typeface="Times New Roman" pitchFamily="18" charset="0"/>
              </a:rPr>
              <a:t>.     4. Подбор литературы русских авторов о шалях и платках, пословиц и поговорок про платки.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sz="2100" b="1" dirty="0" smtClean="0">
                <a:latin typeface="Times New Roman" pitchFamily="18" charset="0"/>
              </a:rPr>
              <a:t>     5. Подбор видеофильма «Плат узорный».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sz="2100" b="1" dirty="0" smtClean="0">
                <a:latin typeface="Times New Roman" pitchFamily="18" charset="0"/>
              </a:rPr>
              <a:t>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Основной этап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Maibenben\Desktop\парциальные программа\подготовительная группа\ребенок в масштабе времени\WhatsApp Image 2021-10-05 at 07.27.26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5177548" cy="3883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9087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/>
              <a:t>Беседа  «Платок, как часть</a:t>
            </a:r>
            <a:br>
              <a:rPr lang="ru-RU" b="1" i="1" dirty="0" smtClean="0"/>
            </a:br>
            <a:r>
              <a:rPr lang="ru-RU" b="1" i="1" dirty="0" smtClean="0"/>
              <a:t> русского народного костюма»</a:t>
            </a:r>
            <a:endParaRPr lang="ru-RU" i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3096344" cy="232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84784"/>
            <a:ext cx="3011231" cy="225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077072"/>
            <a:ext cx="183620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077072"/>
            <a:ext cx="1815666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563888" y="4293096"/>
            <a:ext cx="2376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dirty="0" smtClean="0">
                <a:latin typeface="Times New Roman" panose="02020603050405020304" pitchFamily="18" charset="0"/>
              </a:rPr>
              <a:t>Результат: сформированы представления о русском народном костюме и головных уборах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83671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Рассматривание фотоальбома</a:t>
            </a:r>
            <a:br>
              <a:rPr lang="ru-RU" b="1" i="1" dirty="0" smtClean="0"/>
            </a:br>
            <a:r>
              <a:rPr lang="ru-RU" b="1" i="1" dirty="0" smtClean="0"/>
              <a:t> «Русский народный костюм»</a:t>
            </a:r>
            <a:endParaRPr lang="ru-RU" i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183620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:\Users\Maibenben\Desktop\парциальные программа\подготовительная группа\ребенок в масштабе времени\WhatsApp Image 2021-10-05 at 07.27.39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556792"/>
            <a:ext cx="2160240" cy="21602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87824" y="3717032"/>
            <a:ext cx="3558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Беседа «Какие бывают платки»</a:t>
            </a:r>
            <a:endParaRPr lang="ru-RU" b="1" i="1" dirty="0"/>
          </a:p>
        </p:txBody>
      </p:sp>
      <p:pic>
        <p:nvPicPr>
          <p:cNvPr id="6" name="Picture 4" descr="C:\Users\Maibenben\Desktop\парциальные программа\подготовительная группа\ребенок в масштабе времени\WhatsApp Image 2021-10-05 at 07.27.2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077072"/>
            <a:ext cx="1934344" cy="2579125"/>
          </a:xfrm>
          <a:prstGeom prst="rect">
            <a:avLst/>
          </a:prstGeom>
          <a:noFill/>
        </p:spPr>
      </p:pic>
      <p:pic>
        <p:nvPicPr>
          <p:cNvPr id="7" name="Picture 5" descr="C:\Users\Maibenben\Desktop\парциальные программа\подготовительная группа\ребенок в масштабе времени\WhatsApp Image 2021-10-05 at 07.27.27 (1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149080"/>
            <a:ext cx="1952346" cy="2603128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077072"/>
            <a:ext cx="1927516" cy="257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275856" y="1700808"/>
            <a:ext cx="25020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dirty="0" smtClean="0">
                <a:latin typeface="Times New Roman" panose="02020603050405020304" pitchFamily="18" charset="0"/>
              </a:rPr>
              <a:t>Результат : имеют представления об основной форме русского платка и расположении элементов росписи на нем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980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Просмотр видеофильма</a:t>
            </a:r>
            <a:br>
              <a:rPr lang="ru-RU" b="1" dirty="0" smtClean="0"/>
            </a:br>
            <a:r>
              <a:rPr lang="ru-RU" b="1" dirty="0" smtClean="0"/>
              <a:t> «Плат узорный»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34149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789040"/>
            <a:ext cx="3312368" cy="216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556792"/>
            <a:ext cx="2193373" cy="292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427984" y="4509120"/>
            <a:ext cx="313184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 smtClean="0">
                <a:latin typeface="Times New Roman" panose="02020603050405020304" pitchFamily="18" charset="0"/>
              </a:rPr>
              <a:t> Результат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dirty="0" smtClean="0">
                <a:latin typeface="Times New Roman" panose="02020603050405020304" pitchFamily="18" charset="0"/>
              </a:rPr>
              <a:t>Сформированы представления о производстве </a:t>
            </a:r>
            <a:r>
              <a:rPr lang="ru-RU" altLang="ru-RU" dirty="0" err="1" smtClean="0">
                <a:latin typeface="Times New Roman" panose="02020603050405020304" pitchFamily="18" charset="0"/>
              </a:rPr>
              <a:t>павлопосадского</a:t>
            </a:r>
            <a:r>
              <a:rPr lang="ru-RU" altLang="ru-RU" dirty="0" smtClean="0">
                <a:latin typeface="Times New Roman" panose="02020603050405020304" pitchFamily="18" charset="0"/>
              </a:rPr>
              <a:t> платка на </a:t>
            </a:r>
            <a:r>
              <a:rPr lang="ru-RU" altLang="ru-RU" dirty="0" err="1" smtClean="0">
                <a:latin typeface="Times New Roman" panose="02020603050405020304" pitchFamily="18" charset="0"/>
              </a:rPr>
              <a:t>Павлопосадской</a:t>
            </a:r>
            <a:r>
              <a:rPr lang="ru-RU" altLang="ru-RU" dirty="0" smtClean="0">
                <a:latin typeface="Times New Roman" panose="02020603050405020304" pitchFamily="18" charset="0"/>
              </a:rPr>
              <a:t> платочной мануфактуре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83671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/>
              <a:t>Заключительный этап</a:t>
            </a:r>
          </a:p>
          <a:p>
            <a:pPr algn="ctr"/>
            <a:r>
              <a:rPr lang="ru-RU" b="1" i="1" dirty="0" smtClean="0"/>
              <a:t>Рисование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err="1" smtClean="0"/>
              <a:t>Павлопосадские</a:t>
            </a:r>
            <a:r>
              <a:rPr lang="ru-RU" b="1" i="1" dirty="0" smtClean="0"/>
              <a:t> платки</a:t>
            </a:r>
            <a:endParaRPr lang="ru-RU" b="1" i="1" dirty="0"/>
          </a:p>
        </p:txBody>
      </p:sp>
      <p:pic>
        <p:nvPicPr>
          <p:cNvPr id="3" name="Picture 2" descr="C:\Users\Maibenben\Desktop\парциальные программа\подготовительная группа\ребенок в масштабе времени\Сентябрь- октябрь , платки\WhatsApp Image 2021-10-10 at 20.37.5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1746194" cy="2328258"/>
          </a:xfrm>
          <a:prstGeom prst="rect">
            <a:avLst/>
          </a:prstGeom>
          <a:noFill/>
        </p:spPr>
      </p:pic>
      <p:pic>
        <p:nvPicPr>
          <p:cNvPr id="4" name="Picture 4" descr="C:\Users\Maibenben\Desktop\парциальные программа\подготовительная группа\ребенок в масштабе времени\Сентябрь- октябрь , платки\WhatsApp Image 2021-10-10 at 20.37.58 (2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933056"/>
            <a:ext cx="1895364" cy="2527152"/>
          </a:xfrm>
          <a:prstGeom prst="rect">
            <a:avLst/>
          </a:prstGeom>
          <a:noFill/>
        </p:spPr>
      </p:pic>
      <p:pic>
        <p:nvPicPr>
          <p:cNvPr id="5" name="Picture 6" descr="C:\Users\Maibenben\Desktop\парциальные программа\подготовительная группа\ребенок в масштабе времени\Сентябрь- октябрь , платки\WhatsApp Image 2021-10-10 at 20.37.5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924944"/>
            <a:ext cx="2448272" cy="32643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03848" y="1700808"/>
            <a:ext cx="4248472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ru-RU" altLang="ru-RU" b="1" dirty="0" smtClean="0">
              <a:latin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 smtClean="0">
                <a:latin typeface="Times New Roman" panose="02020603050405020304" pitchFamily="18" charset="0"/>
              </a:rPr>
              <a:t> </a:t>
            </a:r>
            <a:r>
              <a:rPr lang="ru-RU" altLang="ru-RU" b="1" dirty="0" smtClean="0">
                <a:latin typeface="Times New Roman" panose="02020603050405020304" pitchFamily="18" charset="0"/>
              </a:rPr>
              <a:t>Результат </a:t>
            </a:r>
            <a:r>
              <a:rPr lang="ru-RU" altLang="ru-RU" dirty="0" smtClean="0">
                <a:latin typeface="Times New Roman" panose="02020603050405020304" pitchFamily="18" charset="0"/>
              </a:rPr>
              <a:t>: сформированы представления об орнаменте </a:t>
            </a:r>
            <a:r>
              <a:rPr lang="ru-RU" altLang="ru-RU" dirty="0" err="1" smtClean="0">
                <a:latin typeface="Times New Roman" panose="02020603050405020304" pitchFamily="18" charset="0"/>
              </a:rPr>
              <a:t>Палопосадского</a:t>
            </a:r>
            <a:r>
              <a:rPr lang="ru-RU" altLang="ru-RU" dirty="0" smtClean="0">
                <a:latin typeface="Times New Roman" panose="02020603050405020304" pitchFamily="18" charset="0"/>
              </a:rPr>
              <a:t> платка.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214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автономное дошкольное учреждение –детский сад комбинированного вида «Колосок»</vt:lpstr>
      <vt:lpstr>Слайд 2</vt:lpstr>
      <vt:lpstr>                   Тип проекта:  краткосрочный (срок реализации – 04.10.- 15.10.2021, групповой, познавательный, творческий).   Участники проекта: воспитатели, дети подготовительной  к школе группы и их родители. Планируемые результаты:  Дети: - формирование у детей представлений о Павлопосадских                платках, как об одном из видов декоративно –  прикладного творчества     -  формирование у детей знаний об истории  промысла, об особенностях цветочных узоров; - воспитание у детей патриотических чувств.  Родители: • активное участие в оформлении выставки платков;       • развитие у родителей интереса к совместным      занятиям с детьми, к знакомству с народным  творчеством. </vt:lpstr>
      <vt:lpstr> Подготовительный  этап проекта</vt:lpstr>
      <vt:lpstr>  Основной этап 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Maibenben</cp:lastModifiedBy>
  <cp:revision>38</cp:revision>
  <dcterms:created xsi:type="dcterms:W3CDTF">2021-10-15T15:39:10Z</dcterms:created>
  <dcterms:modified xsi:type="dcterms:W3CDTF">2021-10-16T16:00:43Z</dcterms:modified>
</cp:coreProperties>
</file>